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299" r:id="rId2"/>
    <p:sldId id="300" r:id="rId3"/>
    <p:sldId id="302" r:id="rId4"/>
    <p:sldId id="303" r:id="rId5"/>
    <p:sldId id="304" r:id="rId6"/>
    <p:sldId id="305" r:id="rId7"/>
  </p:sldIdLst>
  <p:sldSz cx="9144000" cy="5143500" type="screen16x9"/>
  <p:notesSz cx="6858000" cy="9144000"/>
  <p:embeddedFontLst>
    <p:embeddedFont>
      <p:font typeface="Poppins" panose="020B0600000101010101" charset="0"/>
      <p:regular r:id="rId9"/>
      <p:bold r:id="rId10"/>
      <p:italic r:id="rId11"/>
      <p:boldItalic r:id="rId12"/>
    </p:embeddedFont>
    <p:embeddedFont>
      <p:font typeface="Pretendard Variable" panose="02000003000000020004" pitchFamily="2" charset="-127"/>
      <p:regular r:id="rId13"/>
      <p:bold r:id="rId14"/>
    </p:embeddedFont>
    <p:embeddedFont>
      <p:font typeface="Pretendard" panose="02000503000000020004" pitchFamily="2" charset="-127"/>
      <p:regular r:id="rId15"/>
      <p:bold r:id="rId16"/>
    </p:embeddedFont>
    <p:embeddedFont>
      <p:font typeface="Pretendard Medium" panose="02000603000000020004" pitchFamily="2" charset="-127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F67EE1-7943-4193-ACF4-074C9F91BBD4}">
  <a:tblStyle styleId="{A7F67EE1-7943-4193-ACF4-074C9F91BB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535C7C-0255-41F1-9749-6B503C71F75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3454075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54" name="Google Shape;54;p8"/>
          <p:cNvSpPr/>
          <p:nvPr/>
        </p:nvSpPr>
        <p:spPr>
          <a:xfrm>
            <a:off x="0" y="0"/>
            <a:ext cx="2660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843077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56;p8"/>
          <p:cNvGrpSpPr/>
          <p:nvPr/>
        </p:nvGrpSpPr>
        <p:grpSpPr>
          <a:xfrm>
            <a:off x="3230850" y="4760600"/>
            <a:ext cx="6025500" cy="0"/>
            <a:chOff x="2220050" y="1547100"/>
            <a:chExt cx="6025500" cy="0"/>
          </a:xfrm>
        </p:grpSpPr>
        <p:cxnSp>
          <p:nvCxnSpPr>
            <p:cNvPr id="57" name="Google Shape;57;p8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8"/>
            <p:cNvCxnSpPr/>
            <p:nvPr/>
          </p:nvCxnSpPr>
          <p:spPr>
            <a:xfrm>
              <a:off x="2684450" y="1547100"/>
              <a:ext cx="5561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5555725" y="0"/>
            <a:ext cx="3588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713225" y="1254000"/>
            <a:ext cx="41586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1"/>
          </p:nvPr>
        </p:nvSpPr>
        <p:spPr>
          <a:xfrm>
            <a:off x="713225" y="3218400"/>
            <a:ext cx="41586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cxnSp>
        <p:nvCxnSpPr>
          <p:cNvPr id="63" name="Google Shape;63;p9"/>
          <p:cNvCxnSpPr/>
          <p:nvPr/>
        </p:nvCxnSpPr>
        <p:spPr>
          <a:xfrm>
            <a:off x="517944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" name="Google Shape;64;p9"/>
          <p:cNvGrpSpPr/>
          <p:nvPr/>
        </p:nvGrpSpPr>
        <p:grpSpPr>
          <a:xfrm flipH="1">
            <a:off x="-93775" y="4604000"/>
            <a:ext cx="4197300" cy="0"/>
            <a:chOff x="2220050" y="1547100"/>
            <a:chExt cx="4197300" cy="0"/>
          </a:xfrm>
        </p:grpSpPr>
        <p:cxnSp>
          <p:nvCxnSpPr>
            <p:cNvPr id="65" name="Google Shape;65;p9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9"/>
            <p:cNvCxnSpPr/>
            <p:nvPr/>
          </p:nvCxnSpPr>
          <p:spPr>
            <a:xfrm>
              <a:off x="2684450" y="1547100"/>
              <a:ext cx="3732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bg>
      <p:bgPr>
        <a:solidFill>
          <a:srgbClr val="FFFFFF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/>
          <p:nvPr/>
        </p:nvSpPr>
        <p:spPr>
          <a:xfrm>
            <a:off x="6501975" y="0"/>
            <a:ext cx="2642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3"/>
          <p:cNvCxnSpPr/>
          <p:nvPr/>
        </p:nvCxnSpPr>
        <p:spPr>
          <a:xfrm>
            <a:off x="479225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6" name="Google Shape;186;p23"/>
          <p:cNvGrpSpPr/>
          <p:nvPr/>
        </p:nvGrpSpPr>
        <p:grpSpPr>
          <a:xfrm flipH="1">
            <a:off x="-131100" y="313050"/>
            <a:ext cx="6464400" cy="0"/>
            <a:chOff x="2220050" y="1547100"/>
            <a:chExt cx="6464400" cy="0"/>
          </a:xfrm>
        </p:grpSpPr>
        <p:cxnSp>
          <p:nvCxnSpPr>
            <p:cNvPr id="187" name="Google Shape;187;p23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3"/>
            <p:cNvCxnSpPr/>
            <p:nvPr/>
          </p:nvCxnSpPr>
          <p:spPr>
            <a:xfrm>
              <a:off x="2684450" y="1547100"/>
              <a:ext cx="6000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/>
          <p:nvPr/>
        </p:nvSpPr>
        <p:spPr>
          <a:xfrm flipH="1">
            <a:off x="-18775" y="-35700"/>
            <a:ext cx="1368000" cy="517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24"/>
          <p:cNvCxnSpPr/>
          <p:nvPr/>
        </p:nvCxnSpPr>
        <p:spPr>
          <a:xfrm>
            <a:off x="8430781" y="-35700"/>
            <a:ext cx="0" cy="5214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2" name="Google Shape;192;p24"/>
          <p:cNvGrpSpPr/>
          <p:nvPr/>
        </p:nvGrpSpPr>
        <p:grpSpPr>
          <a:xfrm>
            <a:off x="1798975" y="266225"/>
            <a:ext cx="7429500" cy="0"/>
            <a:chOff x="2220050" y="1547100"/>
            <a:chExt cx="7429500" cy="0"/>
          </a:xfrm>
        </p:grpSpPr>
        <p:cxnSp>
          <p:nvCxnSpPr>
            <p:cNvPr id="193" name="Google Shape;193;p24"/>
            <p:cNvCxnSpPr/>
            <p:nvPr/>
          </p:nvCxnSpPr>
          <p:spPr>
            <a:xfrm>
              <a:off x="2220050" y="1547100"/>
              <a:ext cx="464400" cy="0"/>
            </a:xfrm>
            <a:prstGeom prst="straightConnector1">
              <a:avLst/>
            </a:prstGeom>
            <a:noFill/>
            <a:ln w="1143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24"/>
            <p:cNvCxnSpPr/>
            <p:nvPr/>
          </p:nvCxnSpPr>
          <p:spPr>
            <a:xfrm>
              <a:off x="2684450" y="1547100"/>
              <a:ext cx="69651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8" r:id="rId3"/>
    <p:sldLayoutId id="2147483669" r:id="rId4"/>
    <p:sldLayoutId id="214748367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Pretendard Variable" panose="02000003000000020004" pitchFamily="2" charset="-127"/>
          <a:ea typeface="Pretendard Variable" panose="02000003000000020004" pitchFamily="2" charset="-127"/>
          <a:cs typeface="Pretendard Variable" panose="02000003000000020004" pitchFamily="2" charset="-12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87708"/>
              </p:ext>
            </p:extLst>
          </p:nvPr>
        </p:nvGraphicFramePr>
        <p:xfrm>
          <a:off x="6924261" y="0"/>
          <a:ext cx="2219739" cy="5148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404191">
                  <a:extLst>
                    <a:ext uri="{9D8B030D-6E8A-4147-A177-3AD203B41FA5}">
                      <a16:colId xmlns:a16="http://schemas.microsoft.com/office/drawing/2014/main" val="1022837758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3161021868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화면설계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86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메인 </a:t>
                      </a:r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비쥬얼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158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서브 </a:t>
                      </a:r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비쥬얼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504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811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2429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02463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9515"/>
                  </a:ext>
                </a:extLst>
              </a:tr>
              <a:tr h="3132000">
                <a:tc gridSpan="2"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스와이퍼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라이브러리를 사용하여 슬라이드 기능 구현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2. Hover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Filter Animation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사용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0159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833533"/>
              </p:ext>
            </p:extLst>
          </p:nvPr>
        </p:nvGraphicFramePr>
        <p:xfrm>
          <a:off x="0" y="0"/>
          <a:ext cx="6924262" cy="576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843013">
                  <a:extLst>
                    <a:ext uri="{9D8B030D-6E8A-4147-A177-3AD203B41FA5}">
                      <a16:colId xmlns:a16="http://schemas.microsoft.com/office/drawing/2014/main" val="2963274667"/>
                    </a:ext>
                  </a:extLst>
                </a:gridCol>
                <a:gridCol w="1566039">
                  <a:extLst>
                    <a:ext uri="{9D8B030D-6E8A-4147-A177-3AD203B41FA5}">
                      <a16:colId xmlns:a16="http://schemas.microsoft.com/office/drawing/2014/main" val="1584276727"/>
                    </a:ext>
                  </a:extLst>
                </a:gridCol>
                <a:gridCol w="843013">
                  <a:extLst>
                    <a:ext uri="{9D8B030D-6E8A-4147-A177-3AD203B41FA5}">
                      <a16:colId xmlns:a16="http://schemas.microsoft.com/office/drawing/2014/main" val="1731976784"/>
                    </a:ext>
                  </a:extLst>
                </a:gridCol>
                <a:gridCol w="3672197">
                  <a:extLst>
                    <a:ext uri="{9D8B030D-6E8A-4147-A177-3AD203B41FA5}">
                      <a16:colId xmlns:a16="http://schemas.microsoft.com/office/drawing/2014/main" val="412571075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화면명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메인비쥬얼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디렉토리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Main.jsx</a:t>
                      </a: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SubVisual.jsx</a:t>
                      </a:r>
                      <a:endParaRPr lang="ko-KR" altLang="en-US" sz="120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28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최정태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/Root, /Store</a:t>
                      </a:r>
                      <a:endParaRPr lang="ko-KR" altLang="en-US" sz="120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2399764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741" y="763349"/>
            <a:ext cx="3894963" cy="17686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83" y="2974274"/>
            <a:ext cx="6027679" cy="188606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13299391">
            <a:off x="3269849" y="2717267"/>
            <a:ext cx="262267" cy="280332"/>
            <a:chOff x="7428874" y="2595955"/>
            <a:chExt cx="305753" cy="326814"/>
          </a:xfrm>
        </p:grpSpPr>
        <p:grpSp>
          <p:nvGrpSpPr>
            <p:cNvPr id="9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1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 rot="8300609" flipH="1">
              <a:off x="7476826" y="2595955"/>
              <a:ext cx="257801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13299391">
            <a:off x="3287998" y="658616"/>
            <a:ext cx="252368" cy="276999"/>
            <a:chOff x="7428874" y="2606226"/>
            <a:chExt cx="294212" cy="322928"/>
          </a:xfrm>
        </p:grpSpPr>
        <p:grpSp>
          <p:nvGrpSpPr>
            <p:cNvPr id="26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28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 rot="8300609" flipH="1">
              <a:off x="7465285" y="2606226"/>
              <a:ext cx="257801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4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237062"/>
              </p:ext>
            </p:extLst>
          </p:nvPr>
        </p:nvGraphicFramePr>
        <p:xfrm>
          <a:off x="6924261" y="0"/>
          <a:ext cx="2219739" cy="5148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404191">
                  <a:extLst>
                    <a:ext uri="{9D8B030D-6E8A-4147-A177-3AD203B41FA5}">
                      <a16:colId xmlns:a16="http://schemas.microsoft.com/office/drawing/2014/main" val="1022837758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3161021868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화면설계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86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메인 콘텐츠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158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상세페이지 콘텐츠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504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811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2429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02463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9515"/>
                  </a:ext>
                </a:extLst>
              </a:tr>
              <a:tr h="3132000">
                <a:tc gridSpan="2"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콘텐츠 개수에 따라 버튼의 위치가 달라집니다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.</a:t>
                      </a: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2. Carousel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과 버튼 기능을 구현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0159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5525684"/>
              </p:ext>
            </p:extLst>
          </p:nvPr>
        </p:nvGraphicFramePr>
        <p:xfrm>
          <a:off x="0" y="0"/>
          <a:ext cx="6924262" cy="576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843013">
                  <a:extLst>
                    <a:ext uri="{9D8B030D-6E8A-4147-A177-3AD203B41FA5}">
                      <a16:colId xmlns:a16="http://schemas.microsoft.com/office/drawing/2014/main" val="2963274667"/>
                    </a:ext>
                  </a:extLst>
                </a:gridCol>
                <a:gridCol w="1566039">
                  <a:extLst>
                    <a:ext uri="{9D8B030D-6E8A-4147-A177-3AD203B41FA5}">
                      <a16:colId xmlns:a16="http://schemas.microsoft.com/office/drawing/2014/main" val="1584276727"/>
                    </a:ext>
                  </a:extLst>
                </a:gridCol>
                <a:gridCol w="843013">
                  <a:extLst>
                    <a:ext uri="{9D8B030D-6E8A-4147-A177-3AD203B41FA5}">
                      <a16:colId xmlns:a16="http://schemas.microsoft.com/office/drawing/2014/main" val="1731976784"/>
                    </a:ext>
                  </a:extLst>
                </a:gridCol>
                <a:gridCol w="3672197">
                  <a:extLst>
                    <a:ext uri="{9D8B030D-6E8A-4147-A177-3AD203B41FA5}">
                      <a16:colId xmlns:a16="http://schemas.microsoft.com/office/drawing/2014/main" val="412571075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화면명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SNS</a:t>
                      </a: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이미지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디렉토리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SnsImg.jsx</a:t>
                      </a: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Styling.jsx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28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최정태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/Root, /Production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2399764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9" y="846443"/>
            <a:ext cx="6736963" cy="18830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340" y="2729479"/>
            <a:ext cx="2634677" cy="2369167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 rot="13299391">
            <a:off x="3230157" y="720417"/>
            <a:ext cx="261043" cy="252052"/>
            <a:chOff x="7428874" y="2628924"/>
            <a:chExt cx="304326" cy="293845"/>
          </a:xfrm>
        </p:grpSpPr>
        <p:grpSp>
          <p:nvGrpSpPr>
            <p:cNvPr id="8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0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8300609" flipH="1">
              <a:off x="7475400" y="2640575"/>
              <a:ext cx="25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13299391">
            <a:off x="3214615" y="2705972"/>
            <a:ext cx="252904" cy="280878"/>
            <a:chOff x="7428874" y="2595319"/>
            <a:chExt cx="294837" cy="327450"/>
          </a:xfrm>
        </p:grpSpPr>
        <p:grpSp>
          <p:nvGrpSpPr>
            <p:cNvPr id="13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5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 rot="8300609" flipH="1">
              <a:off x="7465911" y="2595319"/>
              <a:ext cx="257800" cy="322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34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940377"/>
              </p:ext>
            </p:extLst>
          </p:nvPr>
        </p:nvGraphicFramePr>
        <p:xfrm>
          <a:off x="6924261" y="0"/>
          <a:ext cx="2219739" cy="5148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404191">
                  <a:extLst>
                    <a:ext uri="{9D8B030D-6E8A-4147-A177-3AD203B41FA5}">
                      <a16:colId xmlns:a16="http://schemas.microsoft.com/office/drawing/2014/main" val="1022837758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3161021868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화면설계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86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>
                        <a:buNone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정보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158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스크랩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504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개수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811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2429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02463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9515"/>
                  </a:ext>
                </a:extLst>
              </a:tr>
              <a:tr h="3132000">
                <a:tc gridSpan="2"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정보 데이터 연동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상품명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리뷰 개수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가격 정보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가격 계산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개수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스크랩 버튼 기능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로그인 후 스크랩 가능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스크랩 테이블과 연동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*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스크랩 되어있으면 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Active </a:t>
                      </a: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상태 활성화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3. 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0159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910217"/>
              </p:ext>
            </p:extLst>
          </p:nvPr>
        </p:nvGraphicFramePr>
        <p:xfrm>
          <a:off x="0" y="0"/>
          <a:ext cx="6924262" cy="576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843013">
                  <a:extLst>
                    <a:ext uri="{9D8B030D-6E8A-4147-A177-3AD203B41FA5}">
                      <a16:colId xmlns:a16="http://schemas.microsoft.com/office/drawing/2014/main" val="2963274667"/>
                    </a:ext>
                  </a:extLst>
                </a:gridCol>
                <a:gridCol w="1566039">
                  <a:extLst>
                    <a:ext uri="{9D8B030D-6E8A-4147-A177-3AD203B41FA5}">
                      <a16:colId xmlns:a16="http://schemas.microsoft.com/office/drawing/2014/main" val="1584276727"/>
                    </a:ext>
                  </a:extLst>
                </a:gridCol>
                <a:gridCol w="843013">
                  <a:extLst>
                    <a:ext uri="{9D8B030D-6E8A-4147-A177-3AD203B41FA5}">
                      <a16:colId xmlns:a16="http://schemas.microsoft.com/office/drawing/2014/main" val="1731976784"/>
                    </a:ext>
                  </a:extLst>
                </a:gridCol>
                <a:gridCol w="3672197">
                  <a:extLst>
                    <a:ext uri="{9D8B030D-6E8A-4147-A177-3AD203B41FA5}">
                      <a16:colId xmlns:a16="http://schemas.microsoft.com/office/drawing/2014/main" val="412571075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화면명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상세페이지</a:t>
                      </a: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-1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디렉토리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Production.jsx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28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최정태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/Production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2399764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8" y="1167571"/>
            <a:ext cx="5970104" cy="3295995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 rot="13299391">
            <a:off x="5871575" y="1299353"/>
            <a:ext cx="257853" cy="285283"/>
            <a:chOff x="7428874" y="2590184"/>
            <a:chExt cx="300607" cy="332585"/>
          </a:xfrm>
        </p:grpSpPr>
        <p:grpSp>
          <p:nvGrpSpPr>
            <p:cNvPr id="1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 rot="13299391">
            <a:off x="3331608" y="942789"/>
            <a:ext cx="261043" cy="252052"/>
            <a:chOff x="7428874" y="2628924"/>
            <a:chExt cx="304326" cy="293845"/>
          </a:xfrm>
        </p:grpSpPr>
        <p:grpSp>
          <p:nvGrpSpPr>
            <p:cNvPr id="8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0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8300609" flipH="1">
              <a:off x="7475400" y="2640575"/>
              <a:ext cx="25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60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166092"/>
              </p:ext>
            </p:extLst>
          </p:nvPr>
        </p:nvGraphicFramePr>
        <p:xfrm>
          <a:off x="6924261" y="0"/>
          <a:ext cx="2219739" cy="5148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404191">
                  <a:extLst>
                    <a:ext uri="{9D8B030D-6E8A-4147-A177-3AD203B41FA5}">
                      <a16:colId xmlns:a16="http://schemas.microsoft.com/office/drawing/2014/main" val="1022837758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3161021868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화면설계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86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개수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158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장바구니 연동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504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811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2429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02463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9515"/>
                  </a:ext>
                </a:extLst>
              </a:tr>
              <a:tr h="3132000">
                <a:tc gridSpan="2">
                  <a:txBody>
                    <a:bodyPr/>
                    <a:lstStyle/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개수와 가격 연동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상품 최소 개수와 최대 개수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lvl="1" latinLnBrk="1">
                        <a:lnSpc>
                          <a:spcPct val="100000"/>
                        </a:lnSpc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설정 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장바구니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장바구니 데이터 확인 후  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해당 상품의 유무와 상품 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개수에 따라 데이터를 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다르게 부여함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데이터의 유무에 따라 장바구니 페이지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결제페이지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이동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,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이동할 페이지 선택 가능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0159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863714"/>
              </p:ext>
            </p:extLst>
          </p:nvPr>
        </p:nvGraphicFramePr>
        <p:xfrm>
          <a:off x="0" y="0"/>
          <a:ext cx="6924262" cy="576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843013">
                  <a:extLst>
                    <a:ext uri="{9D8B030D-6E8A-4147-A177-3AD203B41FA5}">
                      <a16:colId xmlns:a16="http://schemas.microsoft.com/office/drawing/2014/main" val="2963274667"/>
                    </a:ext>
                  </a:extLst>
                </a:gridCol>
                <a:gridCol w="1566039">
                  <a:extLst>
                    <a:ext uri="{9D8B030D-6E8A-4147-A177-3AD203B41FA5}">
                      <a16:colId xmlns:a16="http://schemas.microsoft.com/office/drawing/2014/main" val="1584276727"/>
                    </a:ext>
                  </a:extLst>
                </a:gridCol>
                <a:gridCol w="843013">
                  <a:extLst>
                    <a:ext uri="{9D8B030D-6E8A-4147-A177-3AD203B41FA5}">
                      <a16:colId xmlns:a16="http://schemas.microsoft.com/office/drawing/2014/main" val="1731976784"/>
                    </a:ext>
                  </a:extLst>
                </a:gridCol>
                <a:gridCol w="3672197">
                  <a:extLst>
                    <a:ext uri="{9D8B030D-6E8A-4147-A177-3AD203B41FA5}">
                      <a16:colId xmlns:a16="http://schemas.microsoft.com/office/drawing/2014/main" val="412571075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화면명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상세페이지</a:t>
                      </a: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-2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디렉토리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Production.jsx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28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최정태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/Production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2399764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 rot="13299391">
            <a:off x="3481943" y="769952"/>
            <a:ext cx="261043" cy="252052"/>
            <a:chOff x="7428874" y="2628924"/>
            <a:chExt cx="304326" cy="293845"/>
          </a:xfrm>
        </p:grpSpPr>
        <p:grpSp>
          <p:nvGrpSpPr>
            <p:cNvPr id="8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0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8300609" flipH="1">
              <a:off x="7475400" y="2640575"/>
              <a:ext cx="25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13299391">
            <a:off x="3486882" y="1950822"/>
            <a:ext cx="257853" cy="285283"/>
            <a:chOff x="7428874" y="2590184"/>
            <a:chExt cx="300607" cy="332585"/>
          </a:xfrm>
        </p:grpSpPr>
        <p:grpSp>
          <p:nvGrpSpPr>
            <p:cNvPr id="1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1169331"/>
            <a:ext cx="2371328" cy="124254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rot="13299391">
            <a:off x="5699348" y="756310"/>
            <a:ext cx="257853" cy="285283"/>
            <a:chOff x="7428874" y="2590184"/>
            <a:chExt cx="300607" cy="332585"/>
          </a:xfrm>
        </p:grpSpPr>
        <p:grpSp>
          <p:nvGrpSpPr>
            <p:cNvPr id="2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2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809" y="1169331"/>
            <a:ext cx="2171834" cy="73186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835" y="2299775"/>
            <a:ext cx="2125714" cy="720736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57" y="2271992"/>
            <a:ext cx="2151991" cy="7485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45" y="3059383"/>
            <a:ext cx="3031574" cy="2044550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930" y="1169331"/>
            <a:ext cx="2037043" cy="708731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 rot="13299391">
            <a:off x="5708221" y="1912141"/>
            <a:ext cx="257853" cy="285283"/>
            <a:chOff x="7428874" y="2590184"/>
            <a:chExt cx="300607" cy="332585"/>
          </a:xfrm>
        </p:grpSpPr>
        <p:grpSp>
          <p:nvGrpSpPr>
            <p:cNvPr id="36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38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8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02458"/>
              </p:ext>
            </p:extLst>
          </p:nvPr>
        </p:nvGraphicFramePr>
        <p:xfrm>
          <a:off x="6924261" y="0"/>
          <a:ext cx="2219739" cy="5148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404191">
                  <a:extLst>
                    <a:ext uri="{9D8B030D-6E8A-4147-A177-3AD203B41FA5}">
                      <a16:colId xmlns:a16="http://schemas.microsoft.com/office/drawing/2014/main" val="1022837758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3161021868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화면설계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86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158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 스크롤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504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 스크롤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811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스티키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2429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02463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9515"/>
                  </a:ext>
                </a:extLst>
              </a:tr>
              <a:tr h="3132000">
                <a:tc gridSpan="2"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Active(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색상변경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기능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각 메뉴의 위치로 스크롤 이동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스크롤 버튼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페이지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최상단으로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이동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4. sticky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사용하여 스크롤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이션에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도달 할 시 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fixed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변환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0159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223301"/>
              </p:ext>
            </p:extLst>
          </p:nvPr>
        </p:nvGraphicFramePr>
        <p:xfrm>
          <a:off x="0" y="0"/>
          <a:ext cx="6924262" cy="576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843013">
                  <a:extLst>
                    <a:ext uri="{9D8B030D-6E8A-4147-A177-3AD203B41FA5}">
                      <a16:colId xmlns:a16="http://schemas.microsoft.com/office/drawing/2014/main" val="2963274667"/>
                    </a:ext>
                  </a:extLst>
                </a:gridCol>
                <a:gridCol w="1566039">
                  <a:extLst>
                    <a:ext uri="{9D8B030D-6E8A-4147-A177-3AD203B41FA5}">
                      <a16:colId xmlns:a16="http://schemas.microsoft.com/office/drawing/2014/main" val="1584276727"/>
                    </a:ext>
                  </a:extLst>
                </a:gridCol>
                <a:gridCol w="843013">
                  <a:extLst>
                    <a:ext uri="{9D8B030D-6E8A-4147-A177-3AD203B41FA5}">
                      <a16:colId xmlns:a16="http://schemas.microsoft.com/office/drawing/2014/main" val="1731976784"/>
                    </a:ext>
                  </a:extLst>
                </a:gridCol>
                <a:gridCol w="3672197">
                  <a:extLst>
                    <a:ext uri="{9D8B030D-6E8A-4147-A177-3AD203B41FA5}">
                      <a16:colId xmlns:a16="http://schemas.microsoft.com/office/drawing/2014/main" val="412571075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화면명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상세페이지</a:t>
                      </a: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-3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디렉토리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Production.jsx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28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최정태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/Production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2399764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 rot="13299391">
            <a:off x="1793051" y="635277"/>
            <a:ext cx="261043" cy="252052"/>
            <a:chOff x="7428874" y="2628924"/>
            <a:chExt cx="304326" cy="293845"/>
          </a:xfrm>
        </p:grpSpPr>
        <p:grpSp>
          <p:nvGrpSpPr>
            <p:cNvPr id="8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0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8300609" flipH="1">
              <a:off x="7475400" y="2640575"/>
              <a:ext cx="25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13299391">
            <a:off x="3486882" y="1950822"/>
            <a:ext cx="257853" cy="285283"/>
            <a:chOff x="7428874" y="2590184"/>
            <a:chExt cx="300607" cy="332585"/>
          </a:xfrm>
        </p:grpSpPr>
        <p:grpSp>
          <p:nvGrpSpPr>
            <p:cNvPr id="1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9" y="942217"/>
            <a:ext cx="3419048" cy="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" y="1779407"/>
            <a:ext cx="4396658" cy="315520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rot="13299391">
            <a:off x="2272669" y="1444499"/>
            <a:ext cx="257853" cy="285283"/>
            <a:chOff x="7428874" y="2590184"/>
            <a:chExt cx="300607" cy="332585"/>
          </a:xfrm>
        </p:grpSpPr>
        <p:grpSp>
          <p:nvGrpSpPr>
            <p:cNvPr id="2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2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52" y="977184"/>
            <a:ext cx="657143" cy="69523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 rot="13299391">
            <a:off x="5531602" y="681188"/>
            <a:ext cx="257853" cy="285283"/>
            <a:chOff x="7428874" y="2590184"/>
            <a:chExt cx="300607" cy="332585"/>
          </a:xfrm>
        </p:grpSpPr>
        <p:grpSp>
          <p:nvGrpSpPr>
            <p:cNvPr id="41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43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42" y="2247049"/>
            <a:ext cx="1438701" cy="2762454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 rot="13299391">
            <a:off x="5543596" y="1945713"/>
            <a:ext cx="257853" cy="285283"/>
            <a:chOff x="7428874" y="2590184"/>
            <a:chExt cx="300607" cy="332585"/>
          </a:xfrm>
        </p:grpSpPr>
        <p:grpSp>
          <p:nvGrpSpPr>
            <p:cNvPr id="46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48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370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6924261" y="0"/>
          <a:ext cx="2219739" cy="5148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404191">
                  <a:extLst>
                    <a:ext uri="{9D8B030D-6E8A-4147-A177-3AD203B41FA5}">
                      <a16:colId xmlns:a16="http://schemas.microsoft.com/office/drawing/2014/main" val="1022837758"/>
                    </a:ext>
                  </a:extLst>
                </a:gridCol>
                <a:gridCol w="1815548">
                  <a:extLst>
                    <a:ext uri="{9D8B030D-6E8A-4147-A177-3AD203B41FA5}">
                      <a16:colId xmlns:a16="http://schemas.microsoft.com/office/drawing/2014/main" val="3161021868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화면설계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6861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>
                        <a:buNone/>
                      </a:pPr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4158507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 스크롤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15045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 스크롤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8811865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스티키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22429034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5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9024632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tx1"/>
                          </a:solidFill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개발사항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199515"/>
                  </a:ext>
                </a:extLst>
              </a:tr>
              <a:tr h="3132000">
                <a:tc gridSpan="2">
                  <a:txBody>
                    <a:bodyPr/>
                    <a:lstStyle/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1.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Active(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색상변경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)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기능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네비게이션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각 메뉴의 위치로 스크롤 이동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3.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스크롤 버튼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클릭시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페이지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최상단으로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이동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4. sticky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사용하여 스크롤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네비게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   </a:t>
                      </a:r>
                      <a:r>
                        <a:rPr lang="ko-KR" altLang="en-US" sz="1200" baseline="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이션에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 도달 할 시 </a:t>
                      </a:r>
                      <a:r>
                        <a:rPr lang="en-US" altLang="ko-KR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fixed </a:t>
                      </a:r>
                      <a:r>
                        <a:rPr lang="ko-KR" altLang="en-US" sz="1200" baseline="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변환</a:t>
                      </a: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  <a:p>
                      <a:pPr marL="0" lvl="1" indent="0" latinLnBrk="1">
                        <a:lnSpc>
                          <a:spcPct val="100000"/>
                        </a:lnSpc>
                        <a:buNone/>
                      </a:pPr>
                      <a:endParaRPr lang="en-US" altLang="ko-KR" sz="1200" baseline="0" dirty="0" smtClean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301596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0" y="0"/>
          <a:ext cx="6924262" cy="576000"/>
        </p:xfrm>
        <a:graphic>
          <a:graphicData uri="http://schemas.openxmlformats.org/drawingml/2006/table">
            <a:tbl>
              <a:tblPr firstRow="1" bandRow="1">
                <a:tableStyleId>{A7F67EE1-7943-4193-ACF4-074C9F91BBD4}</a:tableStyleId>
              </a:tblPr>
              <a:tblGrid>
                <a:gridCol w="843013">
                  <a:extLst>
                    <a:ext uri="{9D8B030D-6E8A-4147-A177-3AD203B41FA5}">
                      <a16:colId xmlns:a16="http://schemas.microsoft.com/office/drawing/2014/main" val="2963274667"/>
                    </a:ext>
                  </a:extLst>
                </a:gridCol>
                <a:gridCol w="1566039">
                  <a:extLst>
                    <a:ext uri="{9D8B030D-6E8A-4147-A177-3AD203B41FA5}">
                      <a16:colId xmlns:a16="http://schemas.microsoft.com/office/drawing/2014/main" val="1584276727"/>
                    </a:ext>
                  </a:extLst>
                </a:gridCol>
                <a:gridCol w="843013">
                  <a:extLst>
                    <a:ext uri="{9D8B030D-6E8A-4147-A177-3AD203B41FA5}">
                      <a16:colId xmlns:a16="http://schemas.microsoft.com/office/drawing/2014/main" val="1731976784"/>
                    </a:ext>
                  </a:extLst>
                </a:gridCol>
                <a:gridCol w="3672197">
                  <a:extLst>
                    <a:ext uri="{9D8B030D-6E8A-4147-A177-3AD203B41FA5}">
                      <a16:colId xmlns:a16="http://schemas.microsoft.com/office/drawing/2014/main" val="4125710753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화면명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상세페이지</a:t>
                      </a:r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-3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디렉토리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Production.jsx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5281499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작성자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최정태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페이지</a:t>
                      </a:r>
                      <a:endParaRPr lang="ko-KR" altLang="en-US" sz="120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Pretendard" panose="02000503000000020004" pitchFamily="50" charset="-127"/>
                          <a:ea typeface="Pretendard" panose="02000503000000020004" pitchFamily="50" charset="-127"/>
                          <a:cs typeface="Pretendard" panose="02000503000000020004" pitchFamily="50" charset="-127"/>
                        </a:rPr>
                        <a:t>/Production</a:t>
                      </a:r>
                      <a:endParaRPr lang="ko-KR" altLang="en-US" sz="1200" dirty="0">
                        <a:latin typeface="Pretendard" panose="02000503000000020004" pitchFamily="50" charset="-127"/>
                        <a:ea typeface="Pretendard" panose="02000503000000020004" pitchFamily="50" charset="-127"/>
                        <a:cs typeface="Pretendard" panose="02000503000000020004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2399764"/>
                  </a:ext>
                </a:extLst>
              </a:tr>
            </a:tbl>
          </a:graphicData>
        </a:graphic>
      </p:graphicFrame>
      <p:grpSp>
        <p:nvGrpSpPr>
          <p:cNvPr id="7" name="그룹 6"/>
          <p:cNvGrpSpPr/>
          <p:nvPr/>
        </p:nvGrpSpPr>
        <p:grpSpPr>
          <a:xfrm rot="13299391">
            <a:off x="1793051" y="635277"/>
            <a:ext cx="261043" cy="252052"/>
            <a:chOff x="7428874" y="2628924"/>
            <a:chExt cx="304326" cy="293845"/>
          </a:xfrm>
        </p:grpSpPr>
        <p:grpSp>
          <p:nvGrpSpPr>
            <p:cNvPr id="8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0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 rot="8300609" flipH="1">
              <a:off x="7475400" y="2640575"/>
              <a:ext cx="25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1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 rot="13299391">
            <a:off x="3486882" y="1950822"/>
            <a:ext cx="257853" cy="285283"/>
            <a:chOff x="7428874" y="2590184"/>
            <a:chExt cx="300607" cy="332585"/>
          </a:xfrm>
        </p:grpSpPr>
        <p:grpSp>
          <p:nvGrpSpPr>
            <p:cNvPr id="1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1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9" y="942217"/>
            <a:ext cx="3419048" cy="6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67" y="1779407"/>
            <a:ext cx="4396658" cy="3155204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 rot="13299391">
            <a:off x="2272669" y="1444499"/>
            <a:ext cx="257853" cy="285283"/>
            <a:chOff x="7428874" y="2590184"/>
            <a:chExt cx="300607" cy="332585"/>
          </a:xfrm>
        </p:grpSpPr>
        <p:grpSp>
          <p:nvGrpSpPr>
            <p:cNvPr id="25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27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2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52" y="977184"/>
            <a:ext cx="657143" cy="69523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 rot="13299391">
            <a:off x="5531602" y="681188"/>
            <a:ext cx="257853" cy="285283"/>
            <a:chOff x="7428874" y="2590184"/>
            <a:chExt cx="300607" cy="332585"/>
          </a:xfrm>
        </p:grpSpPr>
        <p:grpSp>
          <p:nvGrpSpPr>
            <p:cNvPr id="41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43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3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42" y="2247049"/>
            <a:ext cx="1438701" cy="2762454"/>
          </a:xfrm>
          <a:prstGeom prst="rect">
            <a:avLst/>
          </a:prstGeom>
        </p:spPr>
      </p:pic>
      <p:grpSp>
        <p:nvGrpSpPr>
          <p:cNvPr id="45" name="그룹 44"/>
          <p:cNvGrpSpPr/>
          <p:nvPr/>
        </p:nvGrpSpPr>
        <p:grpSpPr>
          <a:xfrm rot="13299391">
            <a:off x="5543596" y="1945713"/>
            <a:ext cx="257853" cy="285283"/>
            <a:chOff x="7428874" y="2590184"/>
            <a:chExt cx="300607" cy="332585"/>
          </a:xfrm>
        </p:grpSpPr>
        <p:grpSp>
          <p:nvGrpSpPr>
            <p:cNvPr id="46" name="Google Shape;7470;p58"/>
            <p:cNvGrpSpPr/>
            <p:nvPr/>
          </p:nvGrpSpPr>
          <p:grpSpPr>
            <a:xfrm>
              <a:off x="7428874" y="2628924"/>
              <a:ext cx="293891" cy="293845"/>
              <a:chOff x="6134814" y="3754290"/>
              <a:chExt cx="293891" cy="293845"/>
            </a:xfrm>
            <a:solidFill>
              <a:schemeClr val="bg2"/>
            </a:solidFill>
          </p:grpSpPr>
          <p:sp>
            <p:nvSpPr>
              <p:cNvPr id="48" name="Google Shape;7471;p58"/>
              <p:cNvSpPr/>
              <p:nvPr/>
            </p:nvSpPr>
            <p:spPr>
              <a:xfrm>
                <a:off x="6134814" y="3754290"/>
                <a:ext cx="293891" cy="293845"/>
              </a:xfrm>
              <a:custGeom>
                <a:avLst/>
                <a:gdLst/>
                <a:ahLst/>
                <a:cxnLst/>
                <a:rect l="l" t="t" r="r" b="b"/>
                <a:pathLst>
                  <a:path w="19240" h="19237" extrusionOk="0">
                    <a:moveTo>
                      <a:pt x="1" y="0"/>
                    </a:moveTo>
                    <a:lnTo>
                      <a:pt x="1" y="9618"/>
                    </a:lnTo>
                    <a:cubicBezTo>
                      <a:pt x="1" y="14929"/>
                      <a:pt x="4308" y="19236"/>
                      <a:pt x="9619" y="19236"/>
                    </a:cubicBezTo>
                    <a:cubicBezTo>
                      <a:pt x="14933" y="19236"/>
                      <a:pt x="19240" y="14929"/>
                      <a:pt x="19240" y="9618"/>
                    </a:cubicBezTo>
                    <a:cubicBezTo>
                      <a:pt x="19240" y="4307"/>
                      <a:pt x="14933" y="0"/>
                      <a:pt x="961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7472;p58"/>
              <p:cNvSpPr/>
              <p:nvPr/>
            </p:nvSpPr>
            <p:spPr>
              <a:xfrm>
                <a:off x="6147232" y="3764860"/>
                <a:ext cx="118946" cy="107337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7027" extrusionOk="0">
                    <a:moveTo>
                      <a:pt x="0" y="1"/>
                    </a:moveTo>
                    <a:lnTo>
                      <a:pt x="0" y="7026"/>
                    </a:lnTo>
                    <a:lnTo>
                      <a:pt x="7787" y="1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8300609" flipH="1">
              <a:off x="7471681" y="2590184"/>
              <a:ext cx="257800" cy="3229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Pretendard Medium" panose="02000603000000020004" pitchFamily="50" charset="-127"/>
                  <a:ea typeface="Pretendard Medium" panose="02000603000000020004" pitchFamily="50" charset="-127"/>
                  <a:cs typeface="Pretendard Medium" panose="02000603000000020004" pitchFamily="50" charset="-127"/>
                </a:rPr>
                <a:t>4</a:t>
              </a:r>
              <a:endParaRPr lang="ko-KR" altLang="en-US" sz="1200" dirty="0">
                <a:solidFill>
                  <a:schemeClr val="bg1"/>
                </a:solidFill>
                <a:latin typeface="Pretendard Medium" panose="02000603000000020004" pitchFamily="50" charset="-127"/>
                <a:ea typeface="Pretendard Medium" panose="02000603000000020004" pitchFamily="50" charset="-127"/>
                <a:cs typeface="Pretendard Medium" panose="0200060300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111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ean and Neat Style Portfolio by Slidesgo">
  <a:themeElements>
    <a:clrScheme name="사용자 지정 2">
      <a:dk1>
        <a:srgbClr val="191919"/>
      </a:dk1>
      <a:lt1>
        <a:srgbClr val="FFFFFF"/>
      </a:lt1>
      <a:dk2>
        <a:srgbClr val="35C5F0"/>
      </a:dk2>
      <a:lt2>
        <a:srgbClr val="D9D9D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35C5F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380</Words>
  <Application>Microsoft Office PowerPoint</Application>
  <PresentationFormat>화면 슬라이드 쇼(16:9)</PresentationFormat>
  <Paragraphs>181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Poppins</vt:lpstr>
      <vt:lpstr>Arial</vt:lpstr>
      <vt:lpstr>Pretendard Variable</vt:lpstr>
      <vt:lpstr>Pretendard</vt:lpstr>
      <vt:lpstr>Pretendard Medium</vt:lpstr>
      <vt:lpstr>Clean and Neat Style Portfolio by Slidesgo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AND NEAT STYLE PORTFOLIO</dc:title>
  <dc:creator>TJ</dc:creator>
  <cp:lastModifiedBy>TJ</cp:lastModifiedBy>
  <cp:revision>42</cp:revision>
  <dcterms:modified xsi:type="dcterms:W3CDTF">2023-12-19T09:39:29Z</dcterms:modified>
</cp:coreProperties>
</file>